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69" d="100"/>
          <a:sy n="69" d="100"/>
        </p:scale>
        <p:origin x="1410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6" Type="http://schemas.openxmlformats.org/officeDocument/2006/relationships/tableStyles" Target="tableStyles.xml" /><Relationship Id="rId35" Type="http://schemas.openxmlformats.org/officeDocument/2006/relationships/theme" Target="theme/theme1.xml" /><Relationship Id="rId34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1872848"/>
            <a:ext cx="7772400" cy="1470025"/>
          </a:xfrm>
        </p:spPr>
        <p:txBody>
          <a:bodyPr>
            <a:normAutofit/>
          </a:bodyPr>
          <a:lstStyle>
            <a:lvl1pPr>
              <a:defRPr kumimoji="0" lang="en-US" sz="3200" b="1" kern="1200" cap="all" baseline="0" noProof="0" smtClean="0">
                <a:solidFill>
                  <a:srgbClr val="7F7F7F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371600" y="3731653"/>
            <a:ext cx="6400800" cy="698679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505200" y="5389543"/>
            <a:ext cx="2133600" cy="365125"/>
          </a:xfrm>
        </p:spPr>
        <p:txBody>
          <a:bodyPr/>
          <a:lstStyle>
            <a:lvl1pPr>
              <a:defRPr sz="2000"/>
            </a:lvl1pPr>
          </a:lstStyle>
          <a:p>
            <a:fld id="{241EB5C9-1307-BA42-ABA2-0BC069CD8E7F}" type="datetimeFigureOut">
              <a:rPr lang="en-US" smtClean="0"/>
              <a:pPr/>
              <a:t>26-Jun-20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5142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0" y="6477002"/>
            <a:ext cx="9144000" cy="395998"/>
          </a:xfrm>
          <a:solidFill>
            <a:srgbClr val="7F7F7F"/>
          </a:solidFill>
        </p:spPr>
        <p:txBody>
          <a:bodyPr>
            <a:noAutofit/>
          </a:bodyPr>
          <a:lstStyle>
            <a:lvl1pPr marL="0" indent="1617663" algn="r">
              <a:buNone/>
              <a:defRPr sz="1800" b="0" baseline="0">
                <a:solidFill>
                  <a:srgbClr val="7F7F7F"/>
                </a:solidFill>
              </a:defRPr>
            </a:lvl1pPr>
            <a:lvl2pPr marL="357187" indent="0" algn="ctr">
              <a:buNone/>
              <a:defRPr/>
            </a:lvl2pPr>
            <a:lvl3pPr marL="719138" indent="0" algn="ctr">
              <a:buNone/>
              <a:defRPr/>
            </a:lvl3pPr>
            <a:lvl4pPr marL="984250" indent="0" algn="ctr">
              <a:buNone/>
              <a:defRPr/>
            </a:lvl4pPr>
            <a:lvl5pPr marL="1163637" indent="0" algn="ctr">
              <a:buNone/>
              <a:defRPr/>
            </a:lvl5pPr>
          </a:lstStyle>
          <a:p>
            <a:pPr lvl="0"/>
            <a:endParaRPr lang="es-CL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499940"/>
            <a:ext cx="2133600" cy="365125"/>
          </a:xfr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26-Jun-20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26-Jun-20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lang="en-US" sz="3200" b="1" kern="1200" noProof="0" smtClean="0">
                <a:solidFill>
                  <a:srgbClr val="8BC8A6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>
            <a:lvl1pPr marL="342900" indent="-342900">
              <a:buClr>
                <a:schemeClr val="accent3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lang="en-US" sz="2400" b="0" kern="1200" noProof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1pPr>
            <a:lvl2pPr marL="742950" indent="-285750">
              <a:buClr>
                <a:schemeClr val="accent3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lang="en-US" sz="2400" b="0" kern="1200" noProof="0" dirty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2pPr>
            <a:lvl3pPr marL="1143000" indent="-228600">
              <a:buClr>
                <a:schemeClr val="accent3">
                  <a:lumMod val="60000"/>
                  <a:lumOff val="40000"/>
                </a:schemeClr>
              </a:buClr>
              <a:buFont typeface="Courier New" panose="02070309020205020404" pitchFamily="49" charset="0"/>
              <a:buChar char="o"/>
              <a:defRPr lang="en-US" sz="2000" b="0" kern="1200" noProof="0" dirty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3pPr>
            <a:lvl4pPr>
              <a:buClr>
                <a:schemeClr val="accent3">
                  <a:lumMod val="60000"/>
                  <a:lumOff val="40000"/>
                </a:schemeClr>
              </a:buClr>
              <a:defRPr lang="en-US" sz="2000" b="0" kern="1200" noProof="0" dirty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4pPr>
            <a:lvl5pPr>
              <a:buClr>
                <a:schemeClr val="accent3">
                  <a:lumMod val="60000"/>
                  <a:lumOff val="40000"/>
                </a:schemeClr>
              </a:buClr>
              <a:defRPr lang="en-US" sz="2000" b="0" kern="1200" noProof="0" dirty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 rot="5400000">
            <a:off x="-3091682" y="3091680"/>
            <a:ext cx="6453173" cy="26981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vert="horz" anchor="ctr" anchorCtr="0">
            <a:noAutofit/>
          </a:bodyPr>
          <a:lstStyle>
            <a:lvl1pPr>
              <a:defRPr sz="18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-8231" y="6453170"/>
            <a:ext cx="278042" cy="262661"/>
          </a:xfrm>
          <a:prstGeom prst="rect">
            <a:avLst/>
          </a:prstGeom>
          <a:solidFill>
            <a:srgbClr val="8BC8A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Aft>
                <a:spcPts val="600"/>
              </a:spcAft>
              <a:defRPr/>
            </a:pPr>
            <a:fld id="{24064834-972A-4795-B272-37453634AFE8}" type="slidenum">
              <a:rPr lang="en-US" sz="700" b="1" smtClean="0">
                <a:solidFill>
                  <a:srgbClr val="ECECEC"/>
                </a:solidFill>
                <a:ea typeface="ＭＳ Ｐゴシック" pitchFamily="-105" charset="-128"/>
              </a:rPr>
              <a:pPr algn="ctr">
                <a:spcAft>
                  <a:spcPts val="600"/>
                </a:spcAft>
                <a:defRPr/>
              </a:pPr>
              <a:t>‹#›</a:t>
            </a:fld>
            <a:endParaRPr lang="en-US" sz="1400" b="1" dirty="0">
              <a:solidFill>
                <a:srgbClr val="ECECEC"/>
              </a:solidFill>
              <a:ea typeface="ＭＳ Ｐゴシック" pitchFamily="-105" charset="-128"/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-9426" y="6715831"/>
            <a:ext cx="9172262" cy="14688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anchor="ctr" anchorCtr="0">
            <a:noAutofit/>
          </a:bodyPr>
          <a:lstStyle>
            <a:lvl1pPr>
              <a:defRPr sz="18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1669" y="2029758"/>
            <a:ext cx="7772400" cy="880867"/>
          </a:xfrm>
        </p:spPr>
        <p:txBody>
          <a:bodyPr anchor="t">
            <a:normAutofit/>
          </a:bodyPr>
          <a:lstStyle>
            <a:lvl1pPr algn="l">
              <a:defRPr lang="en-US" sz="2800" b="1" kern="1200" cap="all" baseline="0" noProof="0" dirty="0">
                <a:solidFill>
                  <a:srgbClr val="8BC8A6"/>
                </a:solidFill>
                <a:latin typeface="Calibri" pitchFamily="34" charset="0"/>
                <a:ea typeface="ＭＳ Ｐゴシック" pitchFamily="-105" charset="-128"/>
                <a:cs typeface="+mn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-28262" y="3095620"/>
            <a:ext cx="9172262" cy="38734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vert="horz" anchor="ctr" anchorCtr="0">
            <a:noAutofit/>
          </a:bodyPr>
          <a:lstStyle>
            <a:lvl1pPr>
              <a:defRPr sz="18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756563" y="3095620"/>
            <a:ext cx="568325" cy="387350"/>
          </a:xfrm>
          <a:prstGeom prst="rect">
            <a:avLst/>
          </a:prstGeom>
          <a:solidFill>
            <a:srgbClr val="8BC8A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fld id="{24064834-972A-4795-B272-37453634AFE8}" type="slidenum">
              <a:rPr lang="en-US" b="1" smtClean="0">
                <a:solidFill>
                  <a:srgbClr val="ECECEC"/>
                </a:solidFill>
                <a:ea typeface="ＭＳ Ｐゴシック" pitchFamily="-105" charset="-128"/>
              </a:rPr>
              <a:pPr algn="ctr">
                <a:defRPr/>
              </a:pPr>
              <a:t>‹#›</a:t>
            </a:fld>
            <a:endParaRPr lang="en-US" b="1" dirty="0">
              <a:solidFill>
                <a:srgbClr val="ECECEC"/>
              </a:solidFill>
              <a:ea typeface="ＭＳ Ｐゴシック" pitchFamily="-105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>
              <a:defRPr lang="en-US" sz="3200" b="1" kern="1200" noProof="0" dirty="0">
                <a:solidFill>
                  <a:srgbClr val="8BC8A6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5006662"/>
          </a:xfrm>
        </p:spPr>
        <p:txBody>
          <a:bodyPr/>
          <a:lstStyle>
            <a:lvl1pPr marL="342900" indent="-342900">
              <a:buClr>
                <a:schemeClr val="accent3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lang="en-US" sz="2400" b="0" kern="1200" noProof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1pPr>
            <a:lvl2pPr marL="742950" indent="-285750">
              <a:buClr>
                <a:schemeClr val="accent3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lang="en-US" sz="2400" b="0" kern="1200" noProof="0" dirty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2pPr>
            <a:lvl3pPr marL="1143000" indent="-228600">
              <a:buClr>
                <a:schemeClr val="accent3">
                  <a:lumMod val="60000"/>
                  <a:lumOff val="40000"/>
                </a:schemeClr>
              </a:buClr>
              <a:buFont typeface="Courier New" panose="02070309020205020404" pitchFamily="49" charset="0"/>
              <a:buChar char="o"/>
              <a:defRPr lang="en-US" sz="2000" b="0" kern="1200" noProof="0" dirty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3pPr>
            <a:lvl4pPr>
              <a:buClr>
                <a:schemeClr val="accent3">
                  <a:lumMod val="60000"/>
                  <a:lumOff val="40000"/>
                </a:schemeClr>
              </a:buClr>
              <a:defRPr lang="en-US" sz="2000" b="0" kern="1200" noProof="0" dirty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4pPr>
            <a:lvl5pPr>
              <a:buClr>
                <a:schemeClr val="accent3">
                  <a:lumMod val="60000"/>
                  <a:lumOff val="40000"/>
                </a:schemeClr>
              </a:buClr>
              <a:defRPr lang="en-US" sz="2000" b="0" kern="1200" noProof="0" dirty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5006662"/>
          </a:xfrm>
        </p:spPr>
        <p:txBody>
          <a:bodyPr>
            <a:normAutofit/>
          </a:bodyPr>
          <a:lstStyle>
            <a:lvl1pPr marL="342900" indent="-342900">
              <a:buClr>
                <a:schemeClr val="accent3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lang="en-US" sz="2400" b="0" kern="1200" noProof="0" dirty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1pPr>
            <a:lvl2pPr marL="742950" indent="-285750">
              <a:buClr>
                <a:schemeClr val="accent3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lang="en-US" sz="2400" b="0" kern="1200" noProof="0" dirty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2pPr>
            <a:lvl3pPr marL="1143000" indent="-228600">
              <a:buClr>
                <a:schemeClr val="accent3">
                  <a:lumMod val="60000"/>
                  <a:lumOff val="40000"/>
                </a:schemeClr>
              </a:buClr>
              <a:buFont typeface="Courier New" panose="02070309020205020404" pitchFamily="49" charset="0"/>
              <a:buChar char="o"/>
              <a:defRPr lang="en-US" sz="2000" b="0" kern="1200" noProof="0" dirty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3pPr>
            <a:lvl4pPr>
              <a:buClr>
                <a:schemeClr val="accent3">
                  <a:lumMod val="60000"/>
                  <a:lumOff val="40000"/>
                </a:schemeClr>
              </a:buClr>
              <a:defRPr lang="en-US" sz="2000" b="0" kern="1200" noProof="0" dirty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4pPr>
            <a:lvl5pPr>
              <a:buClr>
                <a:schemeClr val="accent3">
                  <a:lumMod val="60000"/>
                  <a:lumOff val="40000"/>
                </a:schemeClr>
              </a:buClr>
              <a:defRPr lang="en-US" sz="2000" b="0" kern="1200" noProof="0" dirty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 rot="5400000">
            <a:off x="-3091682" y="3091680"/>
            <a:ext cx="6453173" cy="26981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vert="horz" anchor="ctr" anchorCtr="0">
            <a:noAutofit/>
          </a:bodyPr>
          <a:lstStyle>
            <a:lvl1pPr>
              <a:defRPr sz="18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-8231" y="6453170"/>
            <a:ext cx="278042" cy="262661"/>
          </a:xfrm>
          <a:prstGeom prst="rect">
            <a:avLst/>
          </a:prstGeom>
          <a:solidFill>
            <a:srgbClr val="8BC8A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Aft>
                <a:spcPts val="600"/>
              </a:spcAft>
              <a:defRPr/>
            </a:pPr>
            <a:fld id="{24064834-972A-4795-B272-37453634AFE8}" type="slidenum">
              <a:rPr lang="en-US" sz="700" b="1" smtClean="0">
                <a:solidFill>
                  <a:srgbClr val="ECECEC"/>
                </a:solidFill>
                <a:ea typeface="ＭＳ Ｐゴシック" pitchFamily="-105" charset="-128"/>
              </a:rPr>
              <a:pPr algn="ctr">
                <a:spcAft>
                  <a:spcPts val="600"/>
                </a:spcAft>
                <a:defRPr/>
              </a:pPr>
              <a:t>‹#›</a:t>
            </a:fld>
            <a:endParaRPr lang="en-US" sz="1400" b="1" dirty="0">
              <a:solidFill>
                <a:srgbClr val="ECECEC"/>
              </a:solidFill>
              <a:ea typeface="ＭＳ Ｐゴシック" pitchFamily="-105" charset="-128"/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-9426" y="6715831"/>
            <a:ext cx="9172262" cy="14688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anchor="ctr" anchorCtr="0">
            <a:noAutofit/>
          </a:bodyPr>
          <a:lstStyle>
            <a:lvl1pPr>
              <a:defRPr sz="18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lang="en-US" sz="3200" b="1" kern="1200" noProof="0" smtClean="0">
                <a:solidFill>
                  <a:srgbClr val="8BC8A6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26-Jun-20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26-Jun-20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26-Jun-20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26-Jun-20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26-Jun-20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26-Jun-20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inca.mma.gob.cl/" TargetMode="External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1872848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Reporte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análisis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la</a:t>
            </a:r>
            <a:r>
              <a:rPr/>
              <a:t> </a:t>
            </a:r>
            <a:r>
              <a:rPr/>
              <a:t>Calidad</a:t>
            </a:r>
            <a:r>
              <a:rPr/>
              <a:t> </a:t>
            </a:r>
            <a:r>
              <a:rPr/>
              <a:t>del</a:t>
            </a:r>
            <a:r>
              <a:rPr/>
              <a:t> </a:t>
            </a:r>
            <a:r>
              <a:rPr/>
              <a:t>Aire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371600" y="3731653"/>
            <a:ext cx="6400800" cy="698679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Pablo</a:t>
            </a:r>
            <a:r>
              <a:rPr/>
              <a:t> </a:t>
            </a:r>
            <a:r>
              <a:rPr/>
              <a:t>Busch</a:t>
            </a:r>
            <a:r>
              <a:rPr/>
              <a:t> </a:t>
            </a:r>
            <a:r>
              <a:rPr/>
              <a:t>Hopfenblatt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505200" y="5389543"/>
            <a:ext cx="2133600" cy="3651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21-07-2020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Promedio</a:t>
            </a:r>
            <a:r>
              <a:rPr/>
              <a:t> </a:t>
            </a:r>
            <a:r>
              <a:rPr/>
              <a:t>Anual</a:t>
            </a:r>
            <a:r>
              <a:rPr/>
              <a:t> </a:t>
            </a:r>
            <a:r>
              <a:rPr/>
              <a:t>mp2.5</a:t>
            </a:r>
            <a:r>
              <a:rPr/>
              <a:t> </a:t>
            </a:r>
            <a:r>
              <a:rPr/>
              <a:t>[ug/m3]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478145509" name=""/>
          <p:cNvGraphicFramePr>
            <a:graphicFrameLocks noGrp="true"/>
          </p:cNvGraphicFramePr>
          <p:nvPr/>
        </p:nvGraphicFramePr>
        <p:xfrm rot="0">
          <a:off x="22860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505634"/>
                <a:gridCol w="656309"/>
                <a:gridCol w="656309"/>
                <a:gridCol w="656309"/>
                <a:gridCol w="656309"/>
              </a:tblGrid>
              <a:tr h="47210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estacion</a:t>
                      </a:r>
                      <a:r>
                        <a:rPr sz="1400" b="1" baseline="400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736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Cerrillos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s/i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30.6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27.1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25.3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5044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Independencia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29.1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28.2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26.9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7210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 Florida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29.3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26.7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24.7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25.2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736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 Condes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26.2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21.7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21.4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20.1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7210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Pudahuel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31.8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28.4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27.2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7210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Puente Alto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26.0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23.6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21.5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21.3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 gridSpan="5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 baseline="40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Norma anual es de: 20 [ug/m3]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Percentil</a:t>
            </a:r>
            <a:r>
              <a:rPr/>
              <a:t> </a:t>
            </a:r>
            <a:r>
              <a:rPr/>
              <a:t>98</a:t>
            </a:r>
            <a:r>
              <a:rPr/>
              <a:t> </a:t>
            </a:r>
            <a:r>
              <a:rPr/>
              <a:t>Concentración</a:t>
            </a:r>
            <a:r>
              <a:rPr/>
              <a:t> </a:t>
            </a:r>
            <a:r>
              <a:rPr/>
              <a:t>diaria</a:t>
            </a:r>
            <a:r>
              <a:rPr/>
              <a:t> </a:t>
            </a:r>
            <a:r>
              <a:rPr/>
              <a:t>mp2.5</a:t>
            </a:r>
            <a:r>
              <a:rPr/>
              <a:t> </a:t>
            </a:r>
            <a:r>
              <a:rPr/>
              <a:t>[ug/m3]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65779894" name=""/>
          <p:cNvGraphicFramePr>
            <a:graphicFrameLocks noGrp="true"/>
          </p:cNvGraphicFramePr>
          <p:nvPr/>
        </p:nvGraphicFramePr>
        <p:xfrm rot="0">
          <a:off x="22860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505634"/>
                <a:gridCol w="656309"/>
                <a:gridCol w="656309"/>
                <a:gridCol w="656309"/>
                <a:gridCol w="656309"/>
              </a:tblGrid>
              <a:tr h="47210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estacion</a:t>
                      </a:r>
                      <a:r>
                        <a:rPr sz="1400" b="1" baseline="400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736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Cerrillos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s/i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80.9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70.8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73.8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5044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Independencia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74.1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67.8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64.7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67.6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7210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 Florida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79.7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71.6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59.6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63.9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736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 Condes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57.3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60.0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44.4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46.0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7201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Pudahuel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90.5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78.7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79.0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90.5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7210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Puente Alto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69.6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61.5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53.0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52.8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28600">
                <a:tc gridSpan="5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 baseline="40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Norma diaria es de: 50 [ug/m3]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 hMerge="true">
                  <a:txBody>
                    <a:bodyPr/>
                    <a:lstStyle/>
                    <a:p>
                      <a:pPr algn="l" marL="0" marR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sz="1000">
                          <a:solidFill>
                            <a:srgbClr val="000000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1270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Promedio</a:t>
            </a:r>
            <a:r>
              <a:rPr/>
              <a:t> </a:t>
            </a:r>
            <a:r>
              <a:rPr/>
              <a:t>trianual</a:t>
            </a:r>
            <a:r>
              <a:rPr/>
              <a:t> </a:t>
            </a:r>
            <a:r>
              <a:rPr/>
              <a:t>por</a:t>
            </a:r>
            <a:r>
              <a:rPr/>
              <a:t> </a:t>
            </a:r>
            <a:r>
              <a:rPr/>
              <a:t>estación</a:t>
            </a:r>
            <a:r>
              <a:rPr/>
              <a:t> </a:t>
            </a:r>
            <a:r>
              <a:rPr/>
              <a:t>mp2.5</a:t>
            </a:r>
            <a:r>
              <a:rPr/>
              <a:t> </a:t>
            </a:r>
            <a:r>
              <a:rPr/>
              <a:t>[ug/m3]</a:t>
            </a:r>
          </a:p>
        </p:txBody>
      </p:sp>
      <p:pic>
        <p:nvPicPr>
          <p:cNvPr descr="Reportes/Reporte_Santiago_files/figure-pptx/mapa%20promedio%20trianua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23900" y="1600200"/>
            <a:ext cx="7683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1669" y="2029758"/>
            <a:ext cx="7772400" cy="880867"/>
          </a:xfrm>
        </p:spPr>
        <p:txBody>
          <a:bodyPr/>
          <a:lstStyle/>
          <a:p>
            <a:pPr lvl="0" marL="0" indent="0">
              <a:buNone/>
            </a:pPr>
            <a:r>
              <a:rPr/>
              <a:t>SERIES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TIEMPO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Resumen</a:t>
            </a:r>
            <a:r>
              <a:rPr/>
              <a:t> </a:t>
            </a:r>
            <a:r>
              <a:rPr/>
              <a:t>datos</a:t>
            </a:r>
            <a:r>
              <a:rPr/>
              <a:t> </a:t>
            </a:r>
            <a:r>
              <a:rPr/>
              <a:t>horarios</a:t>
            </a:r>
            <a:r>
              <a:rPr/>
              <a:t> </a:t>
            </a:r>
            <a:r>
              <a:rPr/>
              <a:t>mp2.5</a:t>
            </a:r>
            <a:r>
              <a:rPr/>
              <a:t> </a:t>
            </a:r>
            <a:r>
              <a:rPr/>
              <a:t>[ug/m3]</a:t>
            </a:r>
          </a:p>
        </p:txBody>
      </p:sp>
      <p:pic>
        <p:nvPicPr>
          <p:cNvPr descr="Reportes/Reporte_Santiago_files/figure-pptx/summary%20plo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155700" y="1600200"/>
            <a:ext cx="68199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Se</a:t>
            </a:r>
            <a:r>
              <a:rPr/>
              <a:t> </a:t>
            </a:r>
            <a:r>
              <a:rPr/>
              <a:t>muestran</a:t>
            </a:r>
            <a:r>
              <a:rPr/>
              <a:t> </a:t>
            </a:r>
            <a:r>
              <a:rPr/>
              <a:t>series</a:t>
            </a:r>
            <a:r>
              <a:rPr/>
              <a:t> </a:t>
            </a:r>
            <a:r>
              <a:rPr/>
              <a:t>temporales,</a:t>
            </a:r>
            <a:r>
              <a:rPr/>
              <a:t> </a:t>
            </a:r>
            <a:r>
              <a:rPr/>
              <a:t>porcentaje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datos</a:t>
            </a:r>
            <a:r>
              <a:rPr/>
              <a:t> </a:t>
            </a:r>
            <a:r>
              <a:rPr/>
              <a:t>por</a:t>
            </a:r>
            <a:r>
              <a:rPr/>
              <a:t> </a:t>
            </a:r>
            <a:r>
              <a:rPr/>
              <a:t>año</a:t>
            </a:r>
            <a:r>
              <a:rPr/>
              <a:t> </a:t>
            </a:r>
            <a:r>
              <a:rPr/>
              <a:t>y</a:t>
            </a:r>
            <a:r>
              <a:rPr/>
              <a:t> </a:t>
            </a:r>
            <a:r>
              <a:rPr/>
              <a:t>distribución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las</a:t>
            </a:r>
            <a:r>
              <a:rPr/>
              <a:t> </a:t>
            </a:r>
            <a:r>
              <a:rPr/>
              <a:t>concentraciones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Serie</a:t>
            </a:r>
            <a:r>
              <a:rPr/>
              <a:t> </a:t>
            </a:r>
            <a:r>
              <a:rPr/>
              <a:t>temporal</a:t>
            </a:r>
            <a:r>
              <a:rPr/>
              <a:t> </a:t>
            </a:r>
            <a:r>
              <a:rPr/>
              <a:t>promedio</a:t>
            </a:r>
            <a:r>
              <a:rPr/>
              <a:t> </a:t>
            </a:r>
            <a:r>
              <a:rPr/>
              <a:t>diario</a:t>
            </a:r>
            <a:r>
              <a:rPr/>
              <a:t> </a:t>
            </a:r>
            <a:r>
              <a:rPr/>
              <a:t>mp2.5</a:t>
            </a:r>
            <a:r>
              <a:rPr/>
              <a:t> </a:t>
            </a:r>
            <a:r>
              <a:rPr/>
              <a:t>[ug/m3]</a:t>
            </a:r>
          </a:p>
        </p:txBody>
      </p:sp>
      <p:pic>
        <p:nvPicPr>
          <p:cNvPr descr="Reportes/Reporte_Santiago_files/figure-pptx/promedio%20diario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23900" y="1600200"/>
            <a:ext cx="7683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Tendencia</a:t>
            </a:r>
            <a:r>
              <a:rPr/>
              <a:t> </a:t>
            </a:r>
            <a:r>
              <a:rPr/>
              <a:t>mensual</a:t>
            </a:r>
            <a:r>
              <a:rPr/>
              <a:t> </a:t>
            </a:r>
            <a:r>
              <a:rPr/>
              <a:t>mp2.5</a:t>
            </a:r>
            <a:r>
              <a:rPr/>
              <a:t> </a:t>
            </a:r>
            <a:r>
              <a:rPr/>
              <a:t>[ug/m3]</a:t>
            </a:r>
          </a:p>
        </p:txBody>
      </p:sp>
      <p:pic>
        <p:nvPicPr>
          <p:cNvPr descr="Reportes/Reporte_Santiago_files/figure-pptx/mensua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23900" y="1600200"/>
            <a:ext cx="7683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Promedio</a:t>
            </a:r>
            <a:r>
              <a:rPr/>
              <a:t> </a:t>
            </a:r>
            <a:r>
              <a:rPr/>
              <a:t>Anual</a:t>
            </a:r>
            <a:r>
              <a:rPr/>
              <a:t> </a:t>
            </a:r>
            <a:r>
              <a:rPr/>
              <a:t>mp2.5</a:t>
            </a:r>
            <a:r>
              <a:rPr/>
              <a:t> </a:t>
            </a:r>
            <a:r>
              <a:rPr/>
              <a:t>[ug/m3]</a:t>
            </a:r>
          </a:p>
        </p:txBody>
      </p:sp>
      <p:pic>
        <p:nvPicPr>
          <p:cNvPr descr="Reportes/Reporte_Santiago_files/figure-pptx/anual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23900" y="1600200"/>
            <a:ext cx="7683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1669" y="2029758"/>
            <a:ext cx="7772400" cy="880867"/>
          </a:xfrm>
        </p:spPr>
        <p:txBody>
          <a:bodyPr/>
          <a:lstStyle/>
          <a:p>
            <a:pPr lvl="0" marL="0" indent="0">
              <a:buNone/>
            </a:pPr>
            <a:r>
              <a:rPr/>
              <a:t>PERFILES</a:t>
            </a:r>
            <a:r>
              <a:rPr/>
              <a:t> </a:t>
            </a:r>
            <a:r>
              <a:rPr/>
              <a:t>TEMPORALES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Perfiles</a:t>
            </a:r>
            <a:r>
              <a:rPr/>
              <a:t> </a:t>
            </a:r>
            <a:r>
              <a:rPr/>
              <a:t>temporales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la</a:t>
            </a:r>
            <a:r>
              <a:rPr/>
              <a:t> </a:t>
            </a:r>
            <a:r>
              <a:rPr/>
              <a:t>concentración</a:t>
            </a:r>
            <a:r>
              <a:rPr/>
              <a:t> </a:t>
            </a:r>
            <a:r>
              <a:rPr/>
              <a:t>mp2.5</a:t>
            </a:r>
            <a:r>
              <a:rPr/>
              <a:t> </a:t>
            </a:r>
            <a:r>
              <a:rPr/>
              <a:t>[ug/m3]</a:t>
            </a:r>
          </a:p>
        </p:txBody>
      </p:sp>
      <p:pic>
        <p:nvPicPr>
          <p:cNvPr descr="Reportes/Reporte_Santiago_files/figure-pptx/time%20variation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155700" y="1600200"/>
            <a:ext cx="68199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Análisis</a:t>
            </a:r>
            <a:r>
              <a:rPr/>
              <a:t> </a:t>
            </a:r>
            <a:r>
              <a:rPr/>
              <a:t>temporales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la</a:t>
            </a:r>
            <a:r>
              <a:rPr/>
              <a:t> </a:t>
            </a:r>
            <a:r>
              <a:rPr/>
              <a:t>concentración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Notas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Esta presentación fue generada automáticamente a partir de datos de calidad del aire del SINCA</a:t>
            </a:r>
          </a:p>
          <a:p>
            <a:pPr lvl="1"/>
            <a:r>
              <a:rPr/>
              <a:t>Interesa presentar un resumen genérico de la situación por zona geográfica para determinado contaminante</a:t>
            </a:r>
          </a:p>
          <a:p>
            <a:pPr lvl="1"/>
            <a:r>
              <a:rPr/>
              <a:t>Un análisis más profundo requiere de un trabajo específico con los datos y escapa al alcance de este reporte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Perfil</a:t>
            </a:r>
            <a:r>
              <a:rPr/>
              <a:t> </a:t>
            </a:r>
            <a:r>
              <a:rPr/>
              <a:t>horario</a:t>
            </a:r>
            <a:r>
              <a:rPr/>
              <a:t> </a:t>
            </a:r>
            <a:r>
              <a:rPr/>
              <a:t>mp2.5</a:t>
            </a:r>
            <a:r>
              <a:rPr/>
              <a:t> </a:t>
            </a:r>
            <a:r>
              <a:rPr/>
              <a:t>[ug/m3]</a:t>
            </a:r>
          </a:p>
        </p:txBody>
      </p:sp>
      <p:pic>
        <p:nvPicPr>
          <p:cNvPr descr="Reportes/Reporte_Santiago_files/figure-pptx/time%20variation%20hora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23900" y="1600200"/>
            <a:ext cx="7683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Perfil</a:t>
            </a:r>
            <a:r>
              <a:rPr/>
              <a:t> </a:t>
            </a:r>
            <a:r>
              <a:rPr/>
              <a:t>horario</a:t>
            </a:r>
            <a:r>
              <a:rPr/>
              <a:t> </a:t>
            </a:r>
            <a:r>
              <a:rPr/>
              <a:t>mp2.5</a:t>
            </a:r>
            <a:r>
              <a:rPr/>
              <a:t> </a:t>
            </a:r>
            <a:r>
              <a:rPr/>
              <a:t>[ug/m3]</a:t>
            </a:r>
            <a:r>
              <a:rPr/>
              <a:t> </a:t>
            </a:r>
            <a:r>
              <a:rPr/>
              <a:t>por</a:t>
            </a:r>
            <a:r>
              <a:rPr/>
              <a:t> </a:t>
            </a:r>
            <a:r>
              <a:rPr/>
              <a:t>estacion</a:t>
            </a:r>
            <a:r>
              <a:rPr/>
              <a:t> </a:t>
            </a:r>
            <a:r>
              <a:rPr/>
              <a:t>climática</a:t>
            </a:r>
          </a:p>
        </p:txBody>
      </p:sp>
      <p:pic>
        <p:nvPicPr>
          <p:cNvPr descr="Reportes/Reporte_Santiago_files/figure-pptx/time%20variation%20season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23900" y="1600200"/>
            <a:ext cx="7683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Heat</a:t>
            </a:r>
            <a:r>
              <a:rPr/>
              <a:t> </a:t>
            </a:r>
            <a:r>
              <a:rPr/>
              <a:t>Map:</a:t>
            </a:r>
            <a:r>
              <a:rPr/>
              <a:t> </a:t>
            </a:r>
            <a:r>
              <a:rPr/>
              <a:t>Perfil</a:t>
            </a:r>
            <a:r>
              <a:rPr/>
              <a:t> </a:t>
            </a:r>
            <a:r>
              <a:rPr/>
              <a:t>horario</a:t>
            </a:r>
            <a:r>
              <a:rPr/>
              <a:t> </a:t>
            </a:r>
            <a:r>
              <a:rPr/>
              <a:t>mp2.5</a:t>
            </a:r>
            <a:r>
              <a:rPr/>
              <a:t> </a:t>
            </a:r>
            <a:r>
              <a:rPr/>
              <a:t>[ug/m3]</a:t>
            </a:r>
            <a:r>
              <a:rPr/>
              <a:t> </a:t>
            </a:r>
            <a:r>
              <a:rPr/>
              <a:t>por</a:t>
            </a:r>
            <a:r>
              <a:rPr/>
              <a:t> </a:t>
            </a:r>
            <a:r>
              <a:rPr/>
              <a:t>mes</a:t>
            </a:r>
          </a:p>
        </p:txBody>
      </p:sp>
      <p:pic>
        <p:nvPicPr>
          <p:cNvPr descr="Reportes/Reporte_Santiago_files/figure-pptx/Heatmap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23900" y="1600200"/>
            <a:ext cx="7683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1669" y="2029758"/>
            <a:ext cx="7772400" cy="880867"/>
          </a:xfrm>
        </p:spPr>
        <p:txBody>
          <a:bodyPr/>
          <a:lstStyle/>
          <a:p>
            <a:pPr lvl="0" marL="0" indent="0">
              <a:buNone/>
            </a:pPr>
            <a:r>
              <a:rPr/>
              <a:t>Descomposición</a:t>
            </a:r>
            <a:r>
              <a:rPr/>
              <a:t> </a:t>
            </a:r>
            <a:r>
              <a:rPr/>
              <a:t>Datos</a:t>
            </a:r>
            <a:r>
              <a:rPr/>
              <a:t> </a:t>
            </a:r>
            <a:r>
              <a:rPr/>
              <a:t>Calidad</a:t>
            </a:r>
            <a:r>
              <a:rPr/>
              <a:t> </a:t>
            </a:r>
            <a:r>
              <a:rPr/>
              <a:t>del</a:t>
            </a:r>
            <a:r>
              <a:rPr/>
              <a:t> </a:t>
            </a:r>
            <a:r>
              <a:rPr/>
              <a:t>Aire</a:t>
            </a:r>
            <a:r>
              <a:rPr/>
              <a:t> </a:t>
            </a:r>
            <a:r>
              <a:rPr/>
              <a:t>Mensuales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Descomposición</a:t>
            </a:r>
            <a:r>
              <a:rPr/>
              <a:t> </a:t>
            </a:r>
            <a:r>
              <a:rPr/>
              <a:t>por</a:t>
            </a:r>
            <a:r>
              <a:rPr/>
              <a:t> </a:t>
            </a:r>
            <a:r>
              <a:rPr/>
              <a:t>estacionalidad</a:t>
            </a:r>
            <a:r>
              <a:rPr/>
              <a:t> </a:t>
            </a:r>
            <a:r>
              <a:rPr/>
              <a:t>y</a:t>
            </a:r>
            <a:r>
              <a:rPr/>
              <a:t> </a:t>
            </a:r>
            <a:r>
              <a:rPr/>
              <a:t>tendencia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Se descompone el promedio mensual de concentraciones mediante el algoritmo </a:t>
            </a:r>
            <a:r>
              <a:rPr i="1"/>
              <a:t>Seasonal Trend Decomposition</a:t>
            </a:r>
            <a:r>
              <a:rPr/>
              <a:t> (STL) con el método </a:t>
            </a:r>
            <a:r>
              <a:rPr i="1"/>
              <a:t>LOESS</a:t>
            </a:r>
            <a:r>
              <a:rPr/>
              <a:t> para dividir una serie temporal en tres componentes:</a:t>
            </a:r>
          </a:p>
          <a:p>
            <a:pPr lvl="2"/>
            <a:r>
              <a:rPr/>
              <a:t>Tendencia </a:t>
            </a:r>
            <a:r>
              <a:rPr i="1"/>
              <a:t>(long-term trend)</a:t>
            </a:r>
          </a:p>
          <a:p>
            <a:pPr lvl="2"/>
            <a:r>
              <a:rPr/>
              <a:t>Estacionalidad </a:t>
            </a:r>
            <a:r>
              <a:rPr i="1"/>
              <a:t>(seasonal fluctuation)</a:t>
            </a:r>
          </a:p>
          <a:p>
            <a:pPr lvl="2"/>
            <a:r>
              <a:rPr/>
              <a:t>Remanente </a:t>
            </a:r>
            <a:r>
              <a:rPr i="1"/>
              <a:t>(remainder)</a:t>
            </a:r>
          </a:p>
          <a:p>
            <a:pPr lvl="1"/>
            <a:r>
              <a:rPr/>
              <a:t>Esta metodología fue desarrollada en el siguiente estudio:</a:t>
            </a:r>
          </a:p>
          <a:p>
            <a:pPr lvl="2"/>
            <a:r>
              <a:rPr/>
              <a:t>Cleveland, R. B., W. S. Cleveland, J. E. McRae, and I. Terpenning. 1990. “STL: A Seasonal-Trend Decomposition Procedure Based on Loess.” </a:t>
            </a:r>
            <a:r>
              <a:rPr i="1"/>
              <a:t>Journal of Official Statistics</a:t>
            </a:r>
            <a:r>
              <a:rPr/>
              <a:t> 6: 3–73.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Descomposición</a:t>
            </a:r>
            <a:r>
              <a:rPr/>
              <a:t> </a:t>
            </a:r>
            <a:r>
              <a:rPr/>
              <a:t>por</a:t>
            </a:r>
            <a:r>
              <a:rPr/>
              <a:t> </a:t>
            </a:r>
            <a:r>
              <a:rPr/>
              <a:t>estacionalidad</a:t>
            </a:r>
            <a:r>
              <a:rPr/>
              <a:t> </a:t>
            </a:r>
            <a:r>
              <a:rPr/>
              <a:t>y</a:t>
            </a:r>
            <a:r>
              <a:rPr/>
              <a:t> </a:t>
            </a:r>
            <a:r>
              <a:rPr/>
              <a:t>tendencia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El gráfico permite observar los siguientes efectos:</a:t>
            </a:r>
          </a:p>
          <a:p>
            <a:pPr lvl="2"/>
            <a:r>
              <a:rPr/>
              <a:t>Si la tendencia de la concentración es positiva o negativa</a:t>
            </a:r>
          </a:p>
          <a:p>
            <a:pPr lvl="2"/>
            <a:r>
              <a:rPr/>
              <a:t>Magnitud del efecto de la estacionalidad (variaciones dentro de 1 año)</a:t>
            </a:r>
          </a:p>
          <a:p>
            <a:pPr lvl="2"/>
            <a:r>
              <a:rPr/>
              <a:t>Magnitud de los efectos no explicados </a:t>
            </a:r>
            <a:r>
              <a:rPr i="1"/>
              <a:t>(random noise)</a:t>
            </a:r>
          </a:p>
          <a:p>
            <a:pPr lvl="1"/>
            <a:r>
              <a:rPr/>
              <a:t>Para resaltar mejor estos rasgos cada gráfico tiene su propia escala en el eje Y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Descomposición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la</a:t>
            </a:r>
            <a:r>
              <a:rPr/>
              <a:t> </a:t>
            </a:r>
            <a:r>
              <a:rPr/>
              <a:t>serie</a:t>
            </a:r>
            <a:r>
              <a:rPr/>
              <a:t> </a:t>
            </a:r>
            <a:r>
              <a:rPr/>
              <a:t>temporal</a:t>
            </a:r>
            <a:r>
              <a:rPr/>
              <a:t> </a:t>
            </a:r>
            <a:r>
              <a:rPr/>
              <a:t>mensual</a:t>
            </a:r>
            <a:r>
              <a:rPr/>
              <a:t> </a:t>
            </a:r>
            <a:r>
              <a:rPr/>
              <a:t>mp2.5</a:t>
            </a:r>
            <a:r>
              <a:rPr/>
              <a:t> </a:t>
            </a:r>
            <a:r>
              <a:rPr/>
              <a:t>[ug/m3]</a:t>
            </a:r>
            <a:r>
              <a:rPr/>
              <a:t> </a:t>
            </a:r>
            <a:r>
              <a:rPr/>
              <a:t>para</a:t>
            </a:r>
            <a:r>
              <a:rPr/>
              <a:t> </a:t>
            </a:r>
            <a:r>
              <a:rPr/>
              <a:t>la</a:t>
            </a:r>
            <a:r>
              <a:rPr/>
              <a:t> </a:t>
            </a:r>
            <a:r>
              <a:rPr/>
              <a:t>estación:</a:t>
            </a:r>
            <a:r>
              <a:rPr/>
              <a:t> </a:t>
            </a:r>
            <a:r>
              <a:rPr/>
              <a:t>Cerrillos</a:t>
            </a:r>
          </a:p>
        </p:txBody>
      </p:sp>
      <p:pic>
        <p:nvPicPr>
          <p:cNvPr descr="Reportes/Reporte_Santiago_files/figure-pptx/Graficos%20Descomposicion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23900" y="1600200"/>
            <a:ext cx="7683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Descomposición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la</a:t>
            </a:r>
            <a:r>
              <a:rPr/>
              <a:t> </a:t>
            </a:r>
            <a:r>
              <a:rPr/>
              <a:t>serie</a:t>
            </a:r>
            <a:r>
              <a:rPr/>
              <a:t> </a:t>
            </a:r>
            <a:r>
              <a:rPr/>
              <a:t>temporal</a:t>
            </a:r>
            <a:r>
              <a:rPr/>
              <a:t> </a:t>
            </a:r>
            <a:r>
              <a:rPr/>
              <a:t>mensual</a:t>
            </a:r>
            <a:r>
              <a:rPr/>
              <a:t> </a:t>
            </a:r>
            <a:r>
              <a:rPr/>
              <a:t>mp2.5</a:t>
            </a:r>
            <a:r>
              <a:rPr/>
              <a:t> </a:t>
            </a:r>
            <a:r>
              <a:rPr/>
              <a:t>[ug/m3]</a:t>
            </a:r>
            <a:r>
              <a:rPr/>
              <a:t> </a:t>
            </a:r>
            <a:r>
              <a:rPr/>
              <a:t>para</a:t>
            </a:r>
            <a:r>
              <a:rPr/>
              <a:t> </a:t>
            </a:r>
            <a:r>
              <a:rPr/>
              <a:t>la</a:t>
            </a:r>
            <a:r>
              <a:rPr/>
              <a:t> </a:t>
            </a:r>
            <a:r>
              <a:rPr/>
              <a:t>estación:</a:t>
            </a:r>
            <a:r>
              <a:rPr/>
              <a:t> </a:t>
            </a:r>
            <a:r>
              <a:rPr/>
              <a:t>Independencia</a:t>
            </a:r>
          </a:p>
        </p:txBody>
      </p:sp>
      <p:pic>
        <p:nvPicPr>
          <p:cNvPr descr="Reportes/Reporte_Santiago_files/figure-pptx/Graficos%20Descomposicion-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23900" y="1600200"/>
            <a:ext cx="7683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Descomposición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la</a:t>
            </a:r>
            <a:r>
              <a:rPr/>
              <a:t> </a:t>
            </a:r>
            <a:r>
              <a:rPr/>
              <a:t>serie</a:t>
            </a:r>
            <a:r>
              <a:rPr/>
              <a:t> </a:t>
            </a:r>
            <a:r>
              <a:rPr/>
              <a:t>temporal</a:t>
            </a:r>
            <a:r>
              <a:rPr/>
              <a:t> </a:t>
            </a:r>
            <a:r>
              <a:rPr/>
              <a:t>mensual</a:t>
            </a:r>
            <a:r>
              <a:rPr/>
              <a:t> </a:t>
            </a:r>
            <a:r>
              <a:rPr/>
              <a:t>mp2.5</a:t>
            </a:r>
            <a:r>
              <a:rPr/>
              <a:t> </a:t>
            </a:r>
            <a:r>
              <a:rPr/>
              <a:t>[ug/m3]</a:t>
            </a:r>
            <a:r>
              <a:rPr/>
              <a:t> </a:t>
            </a:r>
            <a:r>
              <a:rPr/>
              <a:t>para</a:t>
            </a:r>
            <a:r>
              <a:rPr/>
              <a:t> </a:t>
            </a:r>
            <a:r>
              <a:rPr/>
              <a:t>la</a:t>
            </a:r>
            <a:r>
              <a:rPr/>
              <a:t> </a:t>
            </a:r>
            <a:r>
              <a:rPr/>
              <a:t>estación:</a:t>
            </a:r>
            <a:r>
              <a:rPr/>
              <a:t> </a:t>
            </a:r>
            <a:r>
              <a:rPr/>
              <a:t>La</a:t>
            </a:r>
            <a:r>
              <a:rPr/>
              <a:t> </a:t>
            </a:r>
            <a:r>
              <a:rPr/>
              <a:t>Florida</a:t>
            </a:r>
          </a:p>
        </p:txBody>
      </p:sp>
      <p:pic>
        <p:nvPicPr>
          <p:cNvPr descr="Reportes/Reporte_Santiago_files/figure-pptx/Graficos%20Descomposicion-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23900" y="1600200"/>
            <a:ext cx="7683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Descomposición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la</a:t>
            </a:r>
            <a:r>
              <a:rPr/>
              <a:t> </a:t>
            </a:r>
            <a:r>
              <a:rPr/>
              <a:t>serie</a:t>
            </a:r>
            <a:r>
              <a:rPr/>
              <a:t> </a:t>
            </a:r>
            <a:r>
              <a:rPr/>
              <a:t>temporal</a:t>
            </a:r>
            <a:r>
              <a:rPr/>
              <a:t> </a:t>
            </a:r>
            <a:r>
              <a:rPr/>
              <a:t>mensual</a:t>
            </a:r>
            <a:r>
              <a:rPr/>
              <a:t> </a:t>
            </a:r>
            <a:r>
              <a:rPr/>
              <a:t>mp2.5</a:t>
            </a:r>
            <a:r>
              <a:rPr/>
              <a:t> </a:t>
            </a:r>
            <a:r>
              <a:rPr/>
              <a:t>[ug/m3]</a:t>
            </a:r>
            <a:r>
              <a:rPr/>
              <a:t> </a:t>
            </a:r>
            <a:r>
              <a:rPr/>
              <a:t>para</a:t>
            </a:r>
            <a:r>
              <a:rPr/>
              <a:t> </a:t>
            </a:r>
            <a:r>
              <a:rPr/>
              <a:t>la</a:t>
            </a:r>
            <a:r>
              <a:rPr/>
              <a:t> </a:t>
            </a:r>
            <a:r>
              <a:rPr/>
              <a:t>estación:</a:t>
            </a:r>
            <a:r>
              <a:rPr/>
              <a:t> </a:t>
            </a:r>
            <a:r>
              <a:rPr/>
              <a:t>Las</a:t>
            </a:r>
            <a:r>
              <a:rPr/>
              <a:t> </a:t>
            </a:r>
            <a:r>
              <a:rPr/>
              <a:t>Condes</a:t>
            </a:r>
          </a:p>
        </p:txBody>
      </p:sp>
      <p:pic>
        <p:nvPicPr>
          <p:cNvPr descr="Reportes/Reporte_Santiago_files/figure-pptx/Graficos%20Descomposicion-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23900" y="1600200"/>
            <a:ext cx="7683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1669" y="2029758"/>
            <a:ext cx="7772400" cy="880867"/>
          </a:xfrm>
        </p:spPr>
        <p:txBody>
          <a:bodyPr/>
          <a:lstStyle/>
          <a:p>
            <a:pPr lvl="0" marL="0" indent="0">
              <a:buNone/>
            </a:pPr>
            <a:r>
              <a:rPr/>
              <a:t>DESCRIPCIÓN</a:t>
            </a:r>
            <a:r>
              <a:rPr/>
              <a:t> </a:t>
            </a:r>
            <a:r>
              <a:rPr/>
              <a:t>DATOS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Descomposición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la</a:t>
            </a:r>
            <a:r>
              <a:rPr/>
              <a:t> </a:t>
            </a:r>
            <a:r>
              <a:rPr/>
              <a:t>serie</a:t>
            </a:r>
            <a:r>
              <a:rPr/>
              <a:t> </a:t>
            </a:r>
            <a:r>
              <a:rPr/>
              <a:t>temporal</a:t>
            </a:r>
            <a:r>
              <a:rPr/>
              <a:t> </a:t>
            </a:r>
            <a:r>
              <a:rPr/>
              <a:t>mensual</a:t>
            </a:r>
            <a:r>
              <a:rPr/>
              <a:t> </a:t>
            </a:r>
            <a:r>
              <a:rPr/>
              <a:t>mp2.5</a:t>
            </a:r>
            <a:r>
              <a:rPr/>
              <a:t> </a:t>
            </a:r>
            <a:r>
              <a:rPr/>
              <a:t>[ug/m3]</a:t>
            </a:r>
            <a:r>
              <a:rPr/>
              <a:t> </a:t>
            </a:r>
            <a:r>
              <a:rPr/>
              <a:t>para</a:t>
            </a:r>
            <a:r>
              <a:rPr/>
              <a:t> </a:t>
            </a:r>
            <a:r>
              <a:rPr/>
              <a:t>la</a:t>
            </a:r>
            <a:r>
              <a:rPr/>
              <a:t> </a:t>
            </a:r>
            <a:r>
              <a:rPr/>
              <a:t>estación:</a:t>
            </a:r>
            <a:r>
              <a:rPr/>
              <a:t> </a:t>
            </a:r>
            <a:r>
              <a:rPr/>
              <a:t>Pudahuel</a:t>
            </a:r>
          </a:p>
        </p:txBody>
      </p:sp>
      <p:pic>
        <p:nvPicPr>
          <p:cNvPr descr="Reportes/Reporte_Santiago_files/figure-pptx/Graficos%20Descomposicion-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23900" y="1600200"/>
            <a:ext cx="7683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Descomposición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la</a:t>
            </a:r>
            <a:r>
              <a:rPr/>
              <a:t> </a:t>
            </a:r>
            <a:r>
              <a:rPr/>
              <a:t>serie</a:t>
            </a:r>
            <a:r>
              <a:rPr/>
              <a:t> </a:t>
            </a:r>
            <a:r>
              <a:rPr/>
              <a:t>temporal</a:t>
            </a:r>
            <a:r>
              <a:rPr/>
              <a:t> </a:t>
            </a:r>
            <a:r>
              <a:rPr/>
              <a:t>mensual</a:t>
            </a:r>
            <a:r>
              <a:rPr/>
              <a:t> </a:t>
            </a:r>
            <a:r>
              <a:rPr/>
              <a:t>mp2.5</a:t>
            </a:r>
            <a:r>
              <a:rPr/>
              <a:t> </a:t>
            </a:r>
            <a:r>
              <a:rPr/>
              <a:t>[ug/m3]</a:t>
            </a:r>
            <a:r>
              <a:rPr/>
              <a:t> </a:t>
            </a:r>
            <a:r>
              <a:rPr/>
              <a:t>para</a:t>
            </a:r>
            <a:r>
              <a:rPr/>
              <a:t> </a:t>
            </a:r>
            <a:r>
              <a:rPr/>
              <a:t>la</a:t>
            </a:r>
            <a:r>
              <a:rPr/>
              <a:t> </a:t>
            </a:r>
            <a:r>
              <a:rPr/>
              <a:t>estación:</a:t>
            </a:r>
            <a:r>
              <a:rPr/>
              <a:t> </a:t>
            </a:r>
            <a:r>
              <a:rPr/>
              <a:t>Puente</a:t>
            </a:r>
            <a:r>
              <a:rPr/>
              <a:t> </a:t>
            </a:r>
            <a:r>
              <a:rPr/>
              <a:t>Alto</a:t>
            </a:r>
          </a:p>
        </p:txBody>
      </p:sp>
      <p:pic>
        <p:nvPicPr>
          <p:cNvPr descr="Reportes/Reporte_Santiago_files/figure-pptx/Graficos%20Descomposicion-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23900" y="1600200"/>
            <a:ext cx="7683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Información</a:t>
            </a:r>
            <a:r>
              <a:rPr/>
              <a:t> </a:t>
            </a:r>
            <a:r>
              <a:rPr/>
              <a:t>descriptiva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Región: </a:t>
            </a:r>
            <a:r>
              <a:rPr b="1"/>
              <a:t>M</a:t>
            </a:r>
          </a:p>
          <a:p>
            <a:pPr lvl="1"/>
            <a:r>
              <a:rPr/>
              <a:t>Contaminante analizado: </a:t>
            </a:r>
            <a:r>
              <a:rPr b="1"/>
              <a:t>mp2.5</a:t>
            </a:r>
          </a:p>
          <a:p>
            <a:pPr lvl="1"/>
            <a:r>
              <a:rPr/>
              <a:t>Periodo temporal: </a:t>
            </a:r>
            <a:r>
              <a:rPr b="1"/>
              <a:t>2016-01-01</a:t>
            </a:r>
            <a:r>
              <a:rPr/>
              <a:t> a </a:t>
            </a:r>
            <a:r>
              <a:rPr b="1"/>
              <a:t>2019-12-31</a:t>
            </a:r>
          </a:p>
          <a:p>
            <a:pPr lvl="1"/>
            <a:r>
              <a:rPr/>
              <a:t>Métrica: </a:t>
            </a:r>
            <a:r>
              <a:rPr b="1"/>
              <a:t>Horario</a:t>
            </a:r>
          </a:p>
          <a:p>
            <a:pPr lvl="1"/>
            <a:r>
              <a:rPr/>
              <a:t>Total de datos válidos levantados: </a:t>
            </a:r>
            <a:r>
              <a:rPr b="1"/>
              <a:t>190 875</a:t>
            </a:r>
          </a:p>
          <a:p>
            <a:pPr lvl="2"/>
            <a:r>
              <a:rPr/>
              <a:t>Se dejaron únicamente los días con al menos el 75% de datos de concentración</a:t>
            </a:r>
          </a:p>
          <a:p>
            <a:pPr lvl="1"/>
            <a:r>
              <a:rPr/>
              <a:t>Fuente: </a:t>
            </a:r>
            <a:r>
              <a:rPr i="1">
                <a:hlinkClick r:id="rId2"/>
              </a:rPr>
              <a:t>https://sinca.mma.gob.cl/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Mapa</a:t>
            </a:r>
            <a:r>
              <a:rPr/>
              <a:t> </a:t>
            </a:r>
            <a:r>
              <a:rPr/>
              <a:t>Estaciones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Monitoreo</a:t>
            </a:r>
          </a:p>
        </p:txBody>
      </p:sp>
      <p:pic>
        <p:nvPicPr>
          <p:cNvPr descr="Reportes/Reporte_Santiago_files/figure-pptx/Mapa%20Estaciones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23900" y="1600200"/>
            <a:ext cx="7683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Estaciones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Monitoreo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36301350" name=""/>
          <p:cNvGraphicFramePr>
            <a:graphicFrameLocks noGrp="true"/>
          </p:cNvGraphicFramePr>
          <p:nvPr/>
        </p:nvGraphicFramePr>
        <p:xfrm rot="0">
          <a:off x="18288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505634"/>
                <a:gridCol w="804070"/>
                <a:gridCol w="1427412"/>
                <a:gridCol w="1941452"/>
                <a:gridCol w="685479"/>
              </a:tblGrid>
              <a:tr h="50674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estacion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region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comuna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coordenadas utm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huso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736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Cerrillos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Cerrillos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341687 E 6292449 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50466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Independencia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Independencia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346488 E 6300681 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7210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 Florida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 Florida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352504 E 6290304 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7366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 Condes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 Condes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358305 E 6305906 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7210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Pudahuel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Pudahuel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337311 E 6298809 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7210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Puente Alto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Puente Alto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352049 E 6282013 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Tecnicas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Medición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267254413" name=""/>
          <p:cNvGraphicFramePr>
            <a:graphicFrameLocks noGrp="true"/>
          </p:cNvGraphicFramePr>
          <p:nvPr/>
        </p:nvGraphicFramePr>
        <p:xfrm rot="0">
          <a:off x="13716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505634"/>
                <a:gridCol w="1416647"/>
                <a:gridCol w="843485"/>
                <a:gridCol w="3303775"/>
              </a:tblGrid>
              <a:tr h="47141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estacion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contaminante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unidad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tecnica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50891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Cerrillos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mp2.5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ug/m3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ATENUACION BETA- MET ONE 1020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50891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Independencia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mp2.5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ug/m3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ATENUACION BETA- MET ONE 1020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50891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 Florida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mp2.5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ug/m3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ATENUACION BETA- MET ONE 1020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50891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 Condes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mp2.5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ug/m3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ATENUACION BETA- MET ONE 1020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50891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Pudahuel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mp2.5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ug/m3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ATENUACION BETA- MET ONE 1020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50891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Puente Alto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mp2.5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ug/m3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ATENUACION BETA- MET ONE 1020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1669" y="2029758"/>
            <a:ext cx="7772400" cy="880867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RESUMEN</a:t>
            </a:r>
            <a:r>
              <a:rPr/>
              <a:t> </a:t>
            </a:r>
            <a:r>
              <a:rPr/>
              <a:t>DATOS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CONCENTRACIÓN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Disponibilidad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datos</a:t>
            </a:r>
            <a:r>
              <a:rPr/>
              <a:t> </a:t>
            </a:r>
            <a:r>
              <a:rPr/>
              <a:t>diarios</a:t>
            </a:r>
            <a:r>
              <a:rPr/>
              <a:t> </a:t>
            </a:r>
            <a:r>
              <a:rPr/>
              <a:t>mp2.5</a:t>
            </a:r>
            <a:r>
              <a:rPr/>
              <a:t> </a:t>
            </a:r>
            <a:r>
              <a:rPr/>
              <a:t>[%]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543660872" name=""/>
          <p:cNvGraphicFramePr>
            <a:graphicFrameLocks noGrp="true"/>
          </p:cNvGraphicFramePr>
          <p:nvPr/>
        </p:nvGraphicFramePr>
        <p:xfrm rot="0">
          <a:off x="22860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1505634"/>
                <a:gridCol w="764916"/>
                <a:gridCol w="764916"/>
                <a:gridCol w="764916"/>
                <a:gridCol w="764916"/>
              </a:tblGrid>
              <a:tr h="47210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estacion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47618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Cerrillos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s/i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60.0%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93.7%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98.1%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50440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Independencia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94.8%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96.2%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96.2%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97.0%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7618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 Florida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96.2%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94.8%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92.3%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94.2%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7618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Las Condes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91.2%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95.1%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94.8%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97.8%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7618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Pudahuel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95.6%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95.3%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95.9%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96.4%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476185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Puente Alto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97.5%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96.2%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93.2%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98.4%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On-screen Show (4:3)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ＭＳ Ｐゴシック</vt:lpstr>
      <vt:lpstr>Arial</vt:lpstr>
      <vt:lpstr>Calibri</vt:lpstr>
      <vt:lpstr>Courier New</vt:lpstr>
      <vt:lpstr>Wingdings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Reporte de análisis de la Calidad del Aire</dc:title>
  <dc:creator>Pablo Busch Hopfenblatt</dc:creator>
  <cp:keywords/>
  <dcterms:created xsi:type="dcterms:W3CDTF">2020-07-21T15:25:02Z</dcterms:created>
  <dcterms:modified xsi:type="dcterms:W3CDTF">2020-07-21T15:25:02Z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21-07-2020</vt:lpwstr>
  </property>
  <property fmtid="{D5CDD505-2E9C-101B-9397-08002B2CF9AE}" pid="3" name="leng">
    <vt:lpwstr>es-es</vt:lpwstr>
  </property>
  <property fmtid="{D5CDD505-2E9C-101B-9397-08002B2CF9AE}" pid="4" name="output">
    <vt:lpwstr/>
  </property>
  <property fmtid="{D5CDD505-2E9C-101B-9397-08002B2CF9AE}" pid="5" name="params">
    <vt:lpwstr/>
  </property>
</Properties>
</file>